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A6F8E"/>
    <a:srgbClr val="00ADED"/>
    <a:srgbClr val="FDB746"/>
    <a:srgbClr val="D23427"/>
    <a:srgbClr val="3F3F41"/>
    <a:srgbClr val="E32B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327"/>
  </p:normalViewPr>
  <p:slideViewPr>
    <p:cSldViewPr snapToGrid="0" snapToObjects="1">
      <p:cViewPr varScale="1">
        <p:scale>
          <a:sx n="74" d="100"/>
          <a:sy n="74" d="100"/>
        </p:scale>
        <p:origin x="330" y="6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CDFF23-809F-D14B-AFB7-193FA8B412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A4779F-7D15-9942-A29B-32AE0F7217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038873-0F76-DA4B-8AD2-C7309BD4A2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1B679-D74A-5142-8F71-702163A682E2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161CFE-7A11-A241-B7EC-EA97E21C48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E15BE6-C013-D04A-90D9-6C8D0B00F7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A25C6-8AC7-A649-B8AA-D5B37EB487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026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208FE4-3D47-A04A-8666-173C2B40E0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8A4DB9A-5F81-C24B-A537-EEADFF9DE1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02EE1A-60B3-F849-857B-636BA4647C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1B679-D74A-5142-8F71-702163A682E2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DAA970-EE75-7642-91C6-23367E1306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7BB70C-F4B2-D546-8D75-091C5AE3E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A25C6-8AC7-A649-B8AA-D5B37EB487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478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435539E-2E80-0B43-BD03-5BFB58D3BD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C8DA79-3C48-4346-B9C1-28E32306C5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0FD679-08CA-0543-BB4C-FA192D7DC8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1B679-D74A-5142-8F71-702163A682E2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51F87E-66AA-2D4F-A693-F51CD5F7AD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220B03-5581-B544-A61A-CD4D7544BD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A25C6-8AC7-A649-B8AA-D5B37EB487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038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6ED90B-18DA-644B-A5BC-9056AAE0A1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F01FAE-525D-464A-B14F-363F49D1BE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51C207-D6C4-4341-8A68-9BAB277ED8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1B679-D74A-5142-8F71-702163A682E2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982DAE-E27A-0F4C-8FDF-492D288CBC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05490A-A4A5-744A-98EA-699501BB7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A25C6-8AC7-A649-B8AA-D5B37EB487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498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334C59-8960-F248-A6AF-EBE18392C1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6ED6DE-7F94-CB47-AA78-FBEBFC0176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2A58A3-5879-774C-89B1-6BDEB53192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1B679-D74A-5142-8F71-702163A682E2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44DEFC-BDE5-3046-94AE-61A16FB0A0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3A3EEC-D909-4749-86F4-46C28A7695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A25C6-8AC7-A649-B8AA-D5B37EB487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018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BE636D-C44F-8B40-B72A-1444D8EC6C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D7929A-C431-AC45-8E23-23ABD99C9E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D867DA-75CF-8841-8B50-226252EB37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697583-82AB-5A49-AED5-A89C2520D5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1B679-D74A-5142-8F71-702163A682E2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CDDCBF-D32A-B746-B646-A6B3AE0591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0EAB43-7324-F744-9FCD-CFFA8FF197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A25C6-8AC7-A649-B8AA-D5B37EB487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795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7BD056-8AD9-E546-92B2-D722B126D2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674569-2B74-964A-86A9-2EED16F0BE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232FC13-1D50-2748-BABA-CAC1F0424A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E17959D-860D-9546-B580-85E2AF43F39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A4EE5D6-BC40-CF41-ACF3-C44D11A2D1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2E5D3FB-DA14-C24B-AD14-C7A0CBF12E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1B679-D74A-5142-8F71-702163A682E2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F0F66C1-0CBD-A341-81C3-B26EB2120F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19AFDF5-14AA-6F42-9E6E-B31774286E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A25C6-8AC7-A649-B8AA-D5B37EB487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322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922DEE-AD83-5146-97FE-EE264FABAB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15A5BD9-AFE6-3941-9C92-8AD8490FE7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1B679-D74A-5142-8F71-702163A682E2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E81D9D9-F1ED-D641-A592-3D4C1570E1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61818B-E769-FD45-B14F-EF73FE8F3B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A25C6-8AC7-A649-B8AA-D5B37EB487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264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C307FF9-5B0D-774E-AE53-322736B668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1B679-D74A-5142-8F71-702163A682E2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24B45CA-CACD-3447-AB80-DE72ADC22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3FF5E9-6B6C-B746-9C4B-E9553C4DF7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A25C6-8AC7-A649-B8AA-D5B37EB487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637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2B3C9F-D9B0-1A48-96C8-B09F605E52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99E419-2BB0-C243-B23E-756860D0D1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291B97-E473-BE46-8B1D-33BFE217AF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F77CEF-7958-DF43-AB3D-C28D0AAB5C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1B679-D74A-5142-8F71-702163A682E2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8BDD26-B2A2-B343-BD18-D895BC64D2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BD6663-C93A-9B40-8AF3-28D48D0D0C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A25C6-8AC7-A649-B8AA-D5B37EB487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866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805D75-6808-1646-8614-AB39A10E04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1CE75C3-C9F8-0249-BE6F-5B99787454E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D5F6FD-E287-1B4C-AE11-1B46035210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60A027-2047-844C-8927-1F066F8472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1B679-D74A-5142-8F71-702163A682E2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EED272-201B-F34D-821E-BEE3664E10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EFCDD5-A872-054D-9B14-D9DA21D87C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A25C6-8AC7-A649-B8AA-D5B37EB487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250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4BFA45-2585-D84D-BBE5-43BAD107B5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EB35AE-824A-BB47-AF44-34CF81AF2D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F22445-318C-8D4B-9B4D-319B9D2F62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81B679-D74A-5142-8F71-702163A682E2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4A3A7B-CB5A-D14A-B357-5B6E22D2BE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91B61E-8F6C-8142-BB96-3993DACE2D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2A25C6-8AC7-A649-B8AA-D5B37EB487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714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hyperlink" Target="https://www.mhi.org/cicmhe/competition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pazouj@rpi.edu" TargetMode="External"/><Relationship Id="rId5" Type="http://schemas.openxmlformats.org/officeDocument/2006/relationships/hyperlink" Target="mailto:cicmhe@mhi.org" TargetMode="External"/><Relationship Id="rId4" Type="http://schemas.openxmlformats.org/officeDocument/2006/relationships/image" Target="../media/image3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group of people sitting around a table writing on paper&#10;&#10;Description automatically generated with medium confidence">
            <a:extLst>
              <a:ext uri="{FF2B5EF4-FFF2-40B4-BE49-F238E27FC236}">
                <a16:creationId xmlns:a16="http://schemas.microsoft.com/office/drawing/2014/main" id="{9337E2D5-90D3-334B-A40B-FD61FD74CE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1161535" y="0"/>
            <a:ext cx="12192000" cy="6858000"/>
          </a:xfrm>
          <a:prstGeom prst="rect">
            <a:avLst/>
          </a:prstGeom>
        </p:spPr>
      </p:pic>
      <p:sp>
        <p:nvSpPr>
          <p:cNvPr id="6" name="Parallelogram 5">
            <a:extLst>
              <a:ext uri="{FF2B5EF4-FFF2-40B4-BE49-F238E27FC236}">
                <a16:creationId xmlns:a16="http://schemas.microsoft.com/office/drawing/2014/main" id="{58E4752C-231A-E243-A985-B340D52288CF}"/>
              </a:ext>
            </a:extLst>
          </p:cNvPr>
          <p:cNvSpPr/>
          <p:nvPr/>
        </p:nvSpPr>
        <p:spPr>
          <a:xfrm rot="4560446">
            <a:off x="1605010" y="2542759"/>
            <a:ext cx="8896899" cy="99445"/>
          </a:xfrm>
          <a:prstGeom prst="parallelogram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Parallelogram 6">
            <a:extLst>
              <a:ext uri="{FF2B5EF4-FFF2-40B4-BE49-F238E27FC236}">
                <a16:creationId xmlns:a16="http://schemas.microsoft.com/office/drawing/2014/main" id="{852F3B10-755C-3946-81AA-4FFD362EAECB}"/>
              </a:ext>
            </a:extLst>
          </p:cNvPr>
          <p:cNvSpPr/>
          <p:nvPr/>
        </p:nvSpPr>
        <p:spPr>
          <a:xfrm rot="4560446">
            <a:off x="10802779" y="891966"/>
            <a:ext cx="8397476" cy="5099035"/>
          </a:xfrm>
          <a:prstGeom prst="parallelogram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Parallelogram 7">
            <a:extLst>
              <a:ext uri="{FF2B5EF4-FFF2-40B4-BE49-F238E27FC236}">
                <a16:creationId xmlns:a16="http://schemas.microsoft.com/office/drawing/2014/main" id="{1D210A1C-75DD-F346-B5BD-D3B274305657}"/>
              </a:ext>
            </a:extLst>
          </p:cNvPr>
          <p:cNvSpPr/>
          <p:nvPr/>
        </p:nvSpPr>
        <p:spPr>
          <a:xfrm rot="4560446">
            <a:off x="1423324" y="2679290"/>
            <a:ext cx="8896899" cy="225938"/>
          </a:xfrm>
          <a:prstGeom prst="parallelogram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arallelogram 8">
            <a:extLst>
              <a:ext uri="{FF2B5EF4-FFF2-40B4-BE49-F238E27FC236}">
                <a16:creationId xmlns:a16="http://schemas.microsoft.com/office/drawing/2014/main" id="{83C46032-E66B-1049-B3CB-32BD2A36C643}"/>
              </a:ext>
            </a:extLst>
          </p:cNvPr>
          <p:cNvSpPr/>
          <p:nvPr/>
        </p:nvSpPr>
        <p:spPr>
          <a:xfrm rot="4560446">
            <a:off x="-1334820" y="902883"/>
            <a:ext cx="8896899" cy="5398400"/>
          </a:xfrm>
          <a:prstGeom prst="parallelogram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099318E-338B-6447-82E2-51F73EF0B008}"/>
              </a:ext>
            </a:extLst>
          </p:cNvPr>
          <p:cNvSpPr/>
          <p:nvPr/>
        </p:nvSpPr>
        <p:spPr>
          <a:xfrm>
            <a:off x="148612" y="239305"/>
            <a:ext cx="522687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3A6F8E"/>
                </a:solidFill>
                <a:latin typeface="Acherus Grotesque Regular" pitchFamily="2" charset="0"/>
              </a:rPr>
              <a:t>STUDENT CAPSTONE DESIGN COMPETITION 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524ECE-0D27-C842-BB0D-B4E257990197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766"/>
          <a:stretch/>
        </p:blipFill>
        <p:spPr>
          <a:xfrm>
            <a:off x="225537" y="6303093"/>
            <a:ext cx="1110248" cy="446804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84B79ACC-6208-8F42-A4A8-250F476A0E09}"/>
              </a:ext>
            </a:extLst>
          </p:cNvPr>
          <p:cNvSpPr/>
          <p:nvPr/>
        </p:nvSpPr>
        <p:spPr>
          <a:xfrm>
            <a:off x="190494" y="1474823"/>
            <a:ext cx="526752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The purpose of the competition is to recognize outstanding material handling applications and encourage student interest in the material handling and supply chain industry.</a:t>
            </a:r>
            <a:endParaRPr lang="en-US" sz="2000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46F58285-B842-0A4C-B363-E897A81512B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1844" y="6385851"/>
            <a:ext cx="1183481" cy="364046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BF977C5E-5130-9E4E-A985-CE335A2F1FE0}"/>
              </a:ext>
            </a:extLst>
          </p:cNvPr>
          <p:cNvSpPr/>
          <p:nvPr/>
        </p:nvSpPr>
        <p:spPr>
          <a:xfrm>
            <a:off x="167188" y="5200466"/>
            <a:ext cx="601989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3A6F8E"/>
                </a:solidFill>
              </a:rPr>
              <a:t>For more information or to volunteer as a judge contact </a:t>
            </a:r>
            <a:r>
              <a:rPr lang="en-US" dirty="0">
                <a:solidFill>
                  <a:srgbClr val="3A6F8E"/>
                </a:solidFill>
                <a:hlinkClick r:id="rId5"/>
              </a:rPr>
              <a:t>cicmhe@mhi.org</a:t>
            </a:r>
            <a:r>
              <a:rPr lang="en-US" dirty="0">
                <a:solidFill>
                  <a:srgbClr val="3A6F8E"/>
                </a:solidFill>
              </a:rPr>
              <a:t> or Jen Pazour (RPI) (</a:t>
            </a:r>
            <a:r>
              <a:rPr lang="en-US" dirty="0">
                <a:solidFill>
                  <a:srgbClr val="3A6F8E"/>
                </a:solidFill>
                <a:hlinkClick r:id="rId6"/>
              </a:rPr>
              <a:t>pazouj@rpi.edu</a:t>
            </a:r>
            <a:r>
              <a:rPr lang="en-US" dirty="0">
                <a:solidFill>
                  <a:srgbClr val="3A6F8E"/>
                </a:solidFill>
              </a:rPr>
              <a:t>) </a:t>
            </a:r>
          </a:p>
          <a:p>
            <a:r>
              <a:rPr lang="en-US" dirty="0">
                <a:solidFill>
                  <a:srgbClr val="3A6F8E"/>
                </a:solidFill>
              </a:rPr>
              <a:t>Website: </a:t>
            </a:r>
            <a:r>
              <a:rPr lang="en-US" dirty="0">
                <a:solidFill>
                  <a:srgbClr val="3A6F8E"/>
                </a:solidFill>
                <a:hlinkClick r:id="rId7"/>
              </a:rPr>
              <a:t>www.mhi.org/cicmhe/competition</a:t>
            </a:r>
            <a:endParaRPr lang="en-US" dirty="0">
              <a:solidFill>
                <a:srgbClr val="3A6F8E"/>
              </a:solidFill>
            </a:endParaRPr>
          </a:p>
        </p:txBody>
      </p:sp>
      <p:sp>
        <p:nvSpPr>
          <p:cNvPr id="18" name="Rounded Rectangle 15">
            <a:extLst>
              <a:ext uri="{FF2B5EF4-FFF2-40B4-BE49-F238E27FC236}">
                <a16:creationId xmlns:a16="http://schemas.microsoft.com/office/drawing/2014/main" id="{1BB98C18-7716-4AFF-A0BD-95C34D1F025B}"/>
              </a:ext>
            </a:extLst>
          </p:cNvPr>
          <p:cNvSpPr/>
          <p:nvPr/>
        </p:nvSpPr>
        <p:spPr>
          <a:xfrm>
            <a:off x="209391" y="2922852"/>
            <a:ext cx="5229726" cy="2209614"/>
          </a:xfrm>
          <a:prstGeom prst="roundRect">
            <a:avLst/>
          </a:prstGeom>
          <a:solidFill>
            <a:srgbClr val="3A6F8E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A3EEA13-A196-466C-95B8-EDBB55129779}"/>
              </a:ext>
            </a:extLst>
          </p:cNvPr>
          <p:cNvSpPr/>
          <p:nvPr/>
        </p:nvSpPr>
        <p:spPr>
          <a:xfrm>
            <a:off x="421341" y="3025849"/>
            <a:ext cx="4863507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Funding Request to Sponsor: 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</a:rPr>
              <a:t>Student &amp; Department Prizes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</a:rPr>
              <a:t>Students Travel to Attend the Fall Conference &amp; other MHI Events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21" name="Rounded Rectangle 15">
            <a:extLst>
              <a:ext uri="{FF2B5EF4-FFF2-40B4-BE49-F238E27FC236}">
                <a16:creationId xmlns:a16="http://schemas.microsoft.com/office/drawing/2014/main" id="{D9B0EEA1-0680-4594-BC41-3EB9F77F5C90}"/>
              </a:ext>
            </a:extLst>
          </p:cNvPr>
          <p:cNvSpPr/>
          <p:nvPr/>
        </p:nvSpPr>
        <p:spPr>
          <a:xfrm>
            <a:off x="5210828" y="1658666"/>
            <a:ext cx="5596647" cy="3094686"/>
          </a:xfrm>
          <a:prstGeom prst="roundRect">
            <a:avLst/>
          </a:prstGeom>
          <a:solidFill>
            <a:srgbClr val="3A6F8E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D274D34-B45D-4DE0-8787-250FF4CD59DE}"/>
              </a:ext>
            </a:extLst>
          </p:cNvPr>
          <p:cNvSpPr txBox="1"/>
          <p:nvPr/>
        </p:nvSpPr>
        <p:spPr>
          <a:xfrm>
            <a:off x="4914785" y="1625170"/>
            <a:ext cx="5813971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/>
            <a:r>
              <a:rPr lang="en-US" sz="2000" b="1" dirty="0">
                <a:solidFill>
                  <a:schemeClr val="bg1"/>
                </a:solidFill>
              </a:rPr>
              <a:t>Benefits of the Funding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chemeClr val="bg1"/>
                </a:solidFill>
              </a:rPr>
              <a:t>Get to meet the winners of the student competitions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chemeClr val="bg1"/>
                </a:solidFill>
              </a:rPr>
              <a:t>Celebrate the next generation of material handling professionals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1800" dirty="0">
                <a:solidFill>
                  <a:schemeClr val="bg1"/>
                </a:solidFill>
              </a:rPr>
              <a:t>Encourage talented students </a:t>
            </a:r>
            <a:r>
              <a:rPr lang="en-US" dirty="0">
                <a:solidFill>
                  <a:schemeClr val="bg1"/>
                </a:solidFill>
              </a:rPr>
              <a:t>to join the material handling industry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1800" dirty="0">
                <a:solidFill>
                  <a:schemeClr val="bg1"/>
                </a:solidFill>
              </a:rPr>
              <a:t>Encourage universities to have material handling focused student capstone projects. 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1800" dirty="0">
                <a:solidFill>
                  <a:schemeClr val="bg1"/>
                </a:solidFill>
              </a:rPr>
              <a:t>Establish connections with Universities to conduct Senior Design Projects with your Company</a:t>
            </a:r>
          </a:p>
        </p:txBody>
      </p:sp>
    </p:spTree>
    <p:extLst>
      <p:ext uri="{BB962C8B-B14F-4D97-AF65-F5344CB8AC3E}">
        <p14:creationId xmlns:p14="http://schemas.microsoft.com/office/powerpoint/2010/main" val="42147175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141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Acherus Grotesque Regular</vt:lpstr>
      <vt:lpstr>Arial</vt:lpstr>
      <vt:lpstr>Calibri</vt:lpstr>
      <vt:lpstr>Calibri Light</vt:lpstr>
      <vt:lpstr>Courier New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Roscher, Samantha</dc:creator>
  <cp:lastModifiedBy>Pazour, Jennifer Ann</cp:lastModifiedBy>
  <cp:revision>5</cp:revision>
  <dcterms:created xsi:type="dcterms:W3CDTF">2021-09-28T14:14:05Z</dcterms:created>
  <dcterms:modified xsi:type="dcterms:W3CDTF">2022-09-21T12:38:38Z</dcterms:modified>
</cp:coreProperties>
</file>